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45" r:id="rId2"/>
    <p:sldId id="267" r:id="rId3"/>
    <p:sldId id="348" r:id="rId4"/>
    <p:sldId id="349" r:id="rId5"/>
    <p:sldId id="256" r:id="rId6"/>
    <p:sldId id="268" r:id="rId7"/>
    <p:sldId id="257" r:id="rId8"/>
    <p:sldId id="258" r:id="rId9"/>
    <p:sldId id="262" r:id="rId10"/>
    <p:sldId id="263" r:id="rId11"/>
    <p:sldId id="265" r:id="rId12"/>
    <p:sldId id="266" r:id="rId13"/>
    <p:sldId id="288" r:id="rId14"/>
    <p:sldId id="289" r:id="rId15"/>
    <p:sldId id="273" r:id="rId16"/>
    <p:sldId id="275" r:id="rId17"/>
    <p:sldId id="281" r:id="rId18"/>
    <p:sldId id="282" r:id="rId19"/>
    <p:sldId id="279" r:id="rId20"/>
    <p:sldId id="283" r:id="rId21"/>
    <p:sldId id="284" r:id="rId22"/>
    <p:sldId id="346" r:id="rId23"/>
    <p:sldId id="285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47" r:id="rId70"/>
    <p:sldId id="337" r:id="rId71"/>
    <p:sldId id="338" r:id="rId72"/>
    <p:sldId id="339" r:id="rId73"/>
    <p:sldId id="35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2F5C3-618E-4594-BC3D-763C69085CF5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ACF-8385-42B8-8D27-018AC3153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7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5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6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20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23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8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2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084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6633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7699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329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3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4765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959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32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7779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70098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3206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2473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6662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22364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4685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37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9271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69767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4778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3613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552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73567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716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991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0969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81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8891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92507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59936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872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21223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5366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85540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82133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6582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394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2103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442581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3758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5280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3532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6681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69037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5799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14358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22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47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3725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82920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458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8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Scoring an alignment with substitution matrices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Generating an alignment with dynamic programming</a:t>
            </a:r>
          </a:p>
          <a:p>
            <a:r>
              <a:rPr lang="en-US" dirty="0" smtClean="0"/>
              <a:t>Local alignments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random model:</a:t>
            </a:r>
          </a:p>
          <a:p>
            <a:r>
              <a:rPr lang="en-US" dirty="0" smtClean="0"/>
              <a:t>	A 20-sided die that “rolls” an Alanine ~6% of the time</a:t>
            </a:r>
          </a:p>
          <a:p>
            <a:r>
              <a:rPr lang="en-US" dirty="0" smtClean="0"/>
              <a:t>	                                                  a </a:t>
            </a:r>
            <a:r>
              <a:rPr lang="en-US" dirty="0" err="1" smtClean="0"/>
              <a:t>Cys</a:t>
            </a:r>
            <a:r>
              <a:rPr lang="en-US" dirty="0" smtClean="0"/>
              <a:t> ~1.9% of the time</a:t>
            </a:r>
          </a:p>
          <a:p>
            <a:r>
              <a:rPr lang="en-US" dirty="0" smtClean="0"/>
              <a:t>			               and so forth</a:t>
            </a:r>
          </a:p>
          <a:p>
            <a:endParaRPr lang="en-US" dirty="0" smtClean="0"/>
          </a:p>
          <a:p>
            <a:r>
              <a:rPr lang="en-US" dirty="0" smtClean="0"/>
              <a:t>(since Alanine is ~6% of the residues, </a:t>
            </a:r>
            <a:r>
              <a:rPr lang="en-US" dirty="0" err="1" smtClean="0"/>
              <a:t>Cys</a:t>
            </a:r>
            <a:r>
              <a:rPr lang="en-US" dirty="0" smtClean="0"/>
              <a:t> is ~1.9% and so forth)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p(</a:t>
            </a:r>
            <a:r>
              <a:rPr lang="en-US" dirty="0" err="1" smtClean="0"/>
              <a:t>sequence|Random</a:t>
            </a:r>
            <a:r>
              <a:rPr lang="en-US" dirty="0" smtClean="0"/>
              <a:t> model) = </a:t>
            </a:r>
          </a:p>
          <a:p>
            <a:r>
              <a:rPr lang="en-US" dirty="0" smtClean="0"/>
              <a:t>	the product of all the dice rolls…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3733800"/>
            <a:ext cx="507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should look familiar!  </a:t>
            </a:r>
          </a:p>
          <a:p>
            <a:r>
              <a:rPr lang="en-US" dirty="0" smtClean="0"/>
              <a:t>It is closely related to the results of your homework!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get the probability of</a:t>
            </a:r>
          </a:p>
          <a:p>
            <a:r>
              <a:rPr lang="en-US" dirty="0" smtClean="0"/>
              <a:t>our sequence under a</a:t>
            </a:r>
          </a:p>
          <a:p>
            <a:r>
              <a:rPr lang="en-US" dirty="0" smtClean="0"/>
              <a:t>random model, we</a:t>
            </a:r>
          </a:p>
          <a:p>
            <a:r>
              <a:rPr lang="en-US" dirty="0" smtClean="0"/>
              <a:t>multiply all the probabilities</a:t>
            </a:r>
          </a:p>
          <a:p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very unlikely that you will pick up a “protein” die and roll the entire alignment!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calculate p(</a:t>
            </a:r>
            <a:r>
              <a:rPr lang="en-US" dirty="0" err="1" smtClean="0"/>
              <a:t>x,y|M</a:t>
            </a:r>
            <a:r>
              <a:rPr lang="en-US" dirty="0" smtClean="0"/>
              <a:t>) naively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We’ll define p(</a:t>
            </a:r>
            <a:r>
              <a:rPr lang="en-US" dirty="0" err="1" smtClean="0"/>
              <a:t>x,y|M</a:t>
            </a:r>
            <a:r>
              <a:rPr lang="en-US" dirty="0" smtClean="0"/>
              <a:t>) as the frequency of seeing a pair of residues aligned against each other from the first 200 pfam families…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Considering all pairwise sequences in the alignment, how often do we see each substitution?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calculate p(</a:t>
            </a:r>
            <a:r>
              <a:rPr lang="en-US" dirty="0" err="1" smtClean="0"/>
              <a:t>x,y|M</a:t>
            </a:r>
            <a:r>
              <a:rPr lang="en-US" dirty="0" smtClean="0"/>
              <a:t>) naively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We’ll define p(</a:t>
            </a:r>
            <a:r>
              <a:rPr lang="en-US" dirty="0" err="1" smtClean="0"/>
              <a:t>x,y|M</a:t>
            </a:r>
            <a:r>
              <a:rPr lang="en-US" dirty="0" smtClean="0"/>
              <a:t>) as the frequency of seeing a pair of residues aligned against each other from the first 200 pfam families…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Considering all pairwise sequences in the alignment, how often do we see each substitution?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Within the alignment of the first 200 residues, an A to A transition occurred ~1.5% of the time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estimate of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Assuming sequences in an alignment are </a:t>
            </a:r>
          </a:p>
          <a:p>
            <a:r>
              <a:rPr lang="en-US" dirty="0" smtClean="0"/>
              <a:t>Related, how often does an ala stay an ala?</a:t>
            </a:r>
            <a:endParaRPr lang="en-US" dirty="0"/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pfam derived substitution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Ala is most likely to stay an Ala, but </a:t>
            </a:r>
            <a:r>
              <a:rPr lang="en-US" dirty="0" err="1" smtClean="0"/>
              <a:t>Gly</a:t>
            </a:r>
            <a:r>
              <a:rPr lang="en-US" dirty="0" smtClean="0"/>
              <a:t> or Ser (similar AAs) or almost as good…</a:t>
            </a:r>
          </a:p>
          <a:p>
            <a:endParaRPr lang="en-US" dirty="0" smtClean="0"/>
          </a:p>
          <a:p>
            <a:r>
              <a:rPr lang="en-US" dirty="0" err="1" smtClean="0"/>
              <a:t>Isoleucine</a:t>
            </a:r>
            <a:r>
              <a:rPr lang="en-US" dirty="0" smtClean="0"/>
              <a:t> is likely to stay an ILE, but LEU is almost as good (and VAL is a little better!)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http://www.neb.com/nebecomm/tech_reference/images/amino.gif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compare to an “official” </a:t>
            </a:r>
            <a:r>
              <a:rPr lang="en-US" dirty="0" err="1" smtClean="0"/>
              <a:t>substituion</a:t>
            </a:r>
            <a:r>
              <a:rPr lang="en-US" dirty="0" smtClean="0"/>
              <a:t> matrix?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PFAM Derived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Blossom Derived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this ion channel pore, HH, CC and PP are observed less often than in the Blossom derived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broad but imperfect agreement between BLOSSOM 50 and our own</a:t>
            </a:r>
          </a:p>
          <a:p>
            <a:r>
              <a:rPr lang="en-US" dirty="0" smtClean="0"/>
              <a:t>(somewhat sloppily derived!) PFAM </a:t>
            </a:r>
            <a:r>
              <a:rPr lang="en-US" dirty="0" err="1" smtClean="0"/>
              <a:t>substituion</a:t>
            </a:r>
            <a:r>
              <a:rPr lang="en-US" dirty="0" smtClean="0"/>
              <a:t> matrix.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We are working towards a description of a </a:t>
            </a:r>
            <a:r>
              <a:rPr lang="en-US" dirty="0" smtClean="0">
                <a:solidFill>
                  <a:srgbClr val="FF0000"/>
                </a:solidFill>
              </a:rPr>
              <a:t>pairwise alignment algorithm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Given two sequences:  EVLISPISHERE ELVIRAISHERE</a:t>
            </a:r>
          </a:p>
          <a:p>
            <a:endParaRPr lang="en-US" dirty="0" smtClean="0"/>
          </a:p>
          <a:p>
            <a:r>
              <a:rPr lang="en-US" dirty="0" smtClean="0"/>
              <a:t>find the </a:t>
            </a:r>
            <a:r>
              <a:rPr lang="en-US" dirty="0" smtClean="0">
                <a:solidFill>
                  <a:srgbClr val="FF0000"/>
                </a:solidFill>
              </a:rPr>
              <a:t>best alignment</a:t>
            </a:r>
            <a:r>
              <a:rPr lang="en-US" dirty="0" smtClean="0"/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 smtClean="0"/>
          </a:p>
          <a:p>
            <a:r>
              <a:rPr lang="en-US" dirty="0" smtClean="0"/>
              <a:t>First we define what we mean by </a:t>
            </a:r>
            <a:r>
              <a:rPr lang="en-US" dirty="0" smtClean="0">
                <a:solidFill>
                  <a:srgbClr val="FF0000"/>
                </a:solidFill>
              </a:rPr>
              <a:t>best alignment </a:t>
            </a:r>
            <a:r>
              <a:rPr lang="en-US" dirty="0" smtClean="0"/>
              <a:t>	</a:t>
            </a:r>
          </a:p>
          <a:p>
            <a:r>
              <a:rPr lang="en-US" dirty="0" smtClean="0"/>
              <a:t>From this we will define a </a:t>
            </a:r>
            <a:r>
              <a:rPr lang="en-US" dirty="0" smtClean="0">
                <a:solidFill>
                  <a:srgbClr val="FF0000"/>
                </a:solidFill>
              </a:rPr>
              <a:t>substitution matrix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</a:t>
            </a:r>
            <a:r>
              <a:rPr lang="en-US" sz="1600" dirty="0" smtClean="0"/>
              <a:t>set describing what it means to have a match</a:t>
            </a:r>
            <a:endParaRPr lang="en-US" sz="1600" dirty="0"/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By working in log space, we avoid overflow errors.</a:t>
            </a:r>
          </a:p>
          <a:p>
            <a:endParaRPr lang="en-US" dirty="0" smtClean="0"/>
          </a:p>
          <a:p>
            <a:r>
              <a:rPr lang="en-US" dirty="0" smtClean="0"/>
              <a:t>The substitution matrix saves from having to calculate                      over and over again.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is integer because integer calculations are more efficient.</a:t>
            </a:r>
          </a:p>
          <a:p>
            <a:r>
              <a:rPr lang="en-US" dirty="0" smtClean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Therefore most substitution matrices are integers (representing rounded log probabilities)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let’s return to our alignment…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think of this odd-ratio as how much more likely is it </a:t>
            </a:r>
          </a:p>
          <a:p>
            <a:r>
              <a:rPr lang="en-US" dirty="0" smtClean="0"/>
              <a:t>that the sequences are related that we would expect by chance?</a:t>
            </a:r>
            <a:endParaRPr lang="en-US" dirty="0"/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odds are 13 million to 1 that we could have seen such a good alignment by chance</a:t>
            </a:r>
          </a:p>
          <a:p>
            <a:r>
              <a:rPr lang="en-US" dirty="0" smtClean="0"/>
              <a:t>(given our “background” model derived from the PFAM alignment)</a:t>
            </a:r>
          </a:p>
          <a:p>
            <a:r>
              <a:rPr lang="en-US" dirty="0" smtClean="0"/>
              <a:t>(But that 13 million to 1 is a little </a:t>
            </a:r>
            <a:r>
              <a:rPr lang="en-US" dirty="0" err="1" smtClean="0"/>
              <a:t>mis</a:t>
            </a:r>
            <a:r>
              <a:rPr lang="en-US" dirty="0" smtClean="0"/>
              <a:t>-leading…)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that this is not centered at zero..</a:t>
            </a:r>
          </a:p>
          <a:p>
            <a:r>
              <a:rPr lang="en-US" dirty="0" smtClean="0"/>
              <a:t>If the assumptions of the training set</a:t>
            </a:r>
          </a:p>
          <a:p>
            <a:r>
              <a:rPr lang="en-US" dirty="0" smtClean="0"/>
              <a:t>are off by even a little, the log-odds ratio</a:t>
            </a:r>
          </a:p>
          <a:p>
            <a:r>
              <a:rPr lang="en-US" dirty="0" smtClean="0"/>
              <a:t>can be biased in one direction or another.</a:t>
            </a:r>
          </a:p>
          <a:p>
            <a:endParaRPr lang="en-US" dirty="0" smtClean="0"/>
          </a:p>
          <a:p>
            <a:r>
              <a:rPr lang="en-US" dirty="0" smtClean="0"/>
              <a:t>“ELIVSISEVERYWHERE” does not have</a:t>
            </a:r>
          </a:p>
          <a:p>
            <a:r>
              <a:rPr lang="en-US" dirty="0" smtClean="0"/>
              <a:t>the expected background distribution</a:t>
            </a:r>
          </a:p>
          <a:p>
            <a:r>
              <a:rPr lang="en-US" dirty="0" smtClean="0"/>
              <a:t>(so the 13 million to 1 estimate is an </a:t>
            </a:r>
          </a:p>
          <a:p>
            <a:r>
              <a:rPr lang="en-US" dirty="0" smtClean="0"/>
              <a:t>over-estimate of the significance caused by </a:t>
            </a:r>
          </a:p>
          <a:p>
            <a:r>
              <a:rPr lang="en-US" dirty="0" smtClean="0"/>
              <a:t>an inadequately defined training set)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(many times) randomly scramble the order of residues in our alignment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Scoring an alignment with substitution matrices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609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Generating an alignment with dynamic programming</a:t>
            </a:r>
          </a:p>
          <a:p>
            <a:r>
              <a:rPr lang="en-US" dirty="0" smtClean="0"/>
              <a:t>Local alignments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We have our scoring function…</a:t>
            </a:r>
            <a:endParaRPr lang="en-US" dirty="0"/>
          </a:p>
          <a:p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1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substitution matrix is used to score how likely two residues are found in a multiple</a:t>
            </a:r>
          </a:p>
          <a:p>
            <a:r>
              <a:rPr lang="en-US" dirty="0" smtClean="0"/>
              <a:t>sequence alignment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is the BLOSSUM 50 Matrix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</a:t>
            </a:r>
            <a:r>
              <a:rPr lang="en-US" dirty="0" smtClean="0"/>
              <a:t>book*…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Durbin et al Biological Sequence Analysis: Probabilistic Models of Proteins and Nucleic Acids </a:t>
            </a:r>
            <a:endParaRPr lang="en-US" sz="1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457200"/>
            <a:ext cx="66318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Now:</a:t>
            </a:r>
          </a:p>
          <a:p>
            <a:endParaRPr lang="en-US" dirty="0" smtClean="0"/>
          </a:p>
          <a:p>
            <a:r>
              <a:rPr lang="en-US" dirty="0" smtClean="0"/>
              <a:t>	We are going to define a class to parse the </a:t>
            </a:r>
            <a:r>
              <a:rPr lang="en-US" dirty="0" err="1" smtClean="0"/>
              <a:t>Blossum</a:t>
            </a:r>
            <a:r>
              <a:rPr lang="en-US" dirty="0" smtClean="0"/>
              <a:t> matrix.</a:t>
            </a:r>
          </a:p>
          <a:p>
            <a:endParaRPr lang="en-US" dirty="0" smtClean="0"/>
          </a:p>
          <a:p>
            <a:r>
              <a:rPr lang="en-US" dirty="0" smtClean="0"/>
              <a:t>	You will implement this class…</a:t>
            </a:r>
          </a:p>
          <a:p>
            <a:endParaRPr lang="en-US" dirty="0" smtClean="0"/>
          </a:p>
          <a:p>
            <a:r>
              <a:rPr lang="en-US" dirty="0" smtClean="0"/>
              <a:t>	(……)</a:t>
            </a:r>
          </a:p>
          <a:p>
            <a:endParaRPr lang="en-US" dirty="0" smtClean="0"/>
          </a:p>
          <a:p>
            <a:r>
              <a:rPr lang="en-US" dirty="0" smtClean="0"/>
              <a:t>	Methods will return the score given two </a:t>
            </a:r>
            <a:r>
              <a:rPr lang="en-US" smtClean="0"/>
              <a:t>residues.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This, it turns out is the formula for </a:t>
            </a:r>
            <a:r>
              <a:rPr lang="en-US" dirty="0" smtClean="0">
                <a:solidFill>
                  <a:srgbClr val="FF0000"/>
                </a:solidFill>
              </a:rPr>
              <a:t>scoring </a:t>
            </a:r>
            <a:r>
              <a:rPr lang="en-US" dirty="0" smtClean="0"/>
              <a:t>our alignment</a:t>
            </a:r>
            <a:endParaRPr lang="en-US" dirty="0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case of an</a:t>
            </a:r>
          </a:p>
          <a:p>
            <a:r>
              <a:rPr lang="en-US" dirty="0" smtClean="0"/>
              <a:t>ungapped global alignment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pair or residues in each column, what is the </a:t>
            </a:r>
          </a:p>
          <a:p>
            <a:r>
              <a:rPr lang="en-US" dirty="0" smtClean="0"/>
              <a:t>probability we would observe</a:t>
            </a:r>
          </a:p>
          <a:p>
            <a:r>
              <a:rPr lang="en-US" dirty="0" smtClean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pair of residues in </a:t>
            </a:r>
          </a:p>
          <a:p>
            <a:r>
              <a:rPr lang="en-US" dirty="0" smtClean="0"/>
              <a:t>each column, what is the </a:t>
            </a:r>
          </a:p>
          <a:p>
            <a:r>
              <a:rPr lang="en-US" dirty="0" smtClean="0"/>
              <a:t>probability we observe those residues</a:t>
            </a:r>
          </a:p>
          <a:p>
            <a:r>
              <a:rPr lang="en-US" dirty="0" smtClean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Durbin et al Biological Sequence Analysis: Probabilistic Models of Proteins and Nucleic Acids </a:t>
            </a:r>
            <a:endParaRPr lang="en-US" sz="11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pair of residues in the alignment, 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value of the substitution matrix</a:t>
            </a:r>
          </a:p>
          <a:p>
            <a:r>
              <a:rPr lang="en-US" dirty="0" smtClean="0"/>
              <a:t>(or will be once we log it)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score for the whole alignment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x=E, y=E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x=R, y=S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</a:t>
            </a:r>
            <a:r>
              <a:rPr lang="en-US" dirty="0" smtClean="0">
                <a:latin typeface="Courier New" pitchFamily="49" charset="0"/>
              </a:rPr>
              <a:t>  E  </a:t>
            </a:r>
            <a:r>
              <a:rPr lang="en-US" dirty="0">
                <a:latin typeface="Courier New" pitchFamily="49" charset="0"/>
              </a:rPr>
              <a:t>A  G </a:t>
            </a:r>
            <a:r>
              <a:rPr lang="en-US" dirty="0" smtClean="0">
                <a:latin typeface="Courier New" pitchFamily="49" charset="0"/>
              </a:rPr>
              <a:t> A  </a:t>
            </a:r>
            <a:r>
              <a:rPr lang="en-US" dirty="0">
                <a:latin typeface="Courier New" pitchFamily="49" charset="0"/>
              </a:rPr>
              <a:t>W  </a:t>
            </a:r>
            <a:r>
              <a:rPr lang="en-US" dirty="0" smtClean="0">
                <a:latin typeface="Courier New" pitchFamily="49" charset="0"/>
              </a:rPr>
              <a:t>  G   H  </a:t>
            </a:r>
            <a:r>
              <a:rPr lang="en-US" dirty="0">
                <a:latin typeface="Courier New" pitchFamily="49" charset="0"/>
              </a:rPr>
              <a:t>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</a:t>
            </a:r>
            <a:r>
              <a:rPr lang="en-US" dirty="0" smtClean="0"/>
              <a:t>the </a:t>
            </a:r>
            <a:r>
              <a:rPr lang="en-US" dirty="0"/>
              <a:t>book)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Scoring an alignment with substitution matrices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Generating an alignment with dynamic programming</a:t>
            </a:r>
          </a:p>
          <a:p>
            <a:r>
              <a:rPr lang="en-US" dirty="0" smtClean="0"/>
              <a:t>Local alignments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define p(</a:t>
            </a:r>
            <a:r>
              <a:rPr lang="en-US" dirty="0" err="1" smtClean="0"/>
              <a:t>sequence|model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Given a particular die, what is the probability of observing a sequence…</a:t>
            </a:r>
          </a:p>
          <a:p>
            <a:endParaRPr lang="en-US" dirty="0" smtClean="0"/>
          </a:p>
          <a:p>
            <a:r>
              <a:rPr lang="en-US" dirty="0" smtClean="0"/>
              <a:t>For DNA, if we have a fair die:</a:t>
            </a:r>
          </a:p>
          <a:p>
            <a:endParaRPr lang="en-US" dirty="0" smtClean="0"/>
          </a:p>
          <a:p>
            <a:r>
              <a:rPr lang="en-US" dirty="0" smtClean="0"/>
              <a:t>	p(A) = p(C) = p(G) = p(T) = 0.25</a:t>
            </a:r>
          </a:p>
          <a:p>
            <a:endParaRPr lang="en-US" dirty="0" smtClean="0"/>
          </a:p>
          <a:p>
            <a:r>
              <a:rPr lang="en-US" dirty="0" smtClean="0"/>
              <a:t>Then the p(“A”,”C”| “fair die model” ) = </a:t>
            </a:r>
          </a:p>
          <a:p>
            <a:r>
              <a:rPr lang="en-US" dirty="0" smtClean="0"/>
              <a:t>	The probability we would observe and A and a C = </a:t>
            </a:r>
          </a:p>
          <a:p>
            <a:r>
              <a:rPr lang="en-US" dirty="0" smtClean="0"/>
              <a:t>		0.25 * 0.25 = 0.0625</a:t>
            </a:r>
          </a:p>
          <a:p>
            <a:endParaRPr lang="en-US" dirty="0" smtClean="0"/>
          </a:p>
          <a:p>
            <a:r>
              <a:rPr lang="en-US" dirty="0" smtClean="0"/>
              <a:t>For proteins, if we have a fair die.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p(A) = p(C) = p(D) …. p(Y) = 0.05</a:t>
            </a:r>
          </a:p>
          <a:p>
            <a:endParaRPr lang="en-US" dirty="0" smtClean="0"/>
          </a:p>
          <a:p>
            <a:r>
              <a:rPr lang="en-US" dirty="0" smtClean="0"/>
              <a:t>Then the p(“A”,”Y” | “fair die model” ) = 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0.05 * 0.05 = 0.0025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1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914400"/>
            <a:ext cx="48669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Upcoming labs:</a:t>
            </a:r>
          </a:p>
          <a:p>
            <a:endParaRPr lang="en-US" dirty="0"/>
          </a:p>
          <a:p>
            <a:r>
              <a:rPr lang="en-US" dirty="0"/>
              <a:t>	single-threaded </a:t>
            </a:r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	multi-threaded (?!) Needleman-</a:t>
            </a:r>
            <a:r>
              <a:rPr lang="en-US" dirty="0" err="1"/>
              <a:t>Wunsch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8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we can make more realistic models.</a:t>
            </a:r>
          </a:p>
          <a:p>
            <a:r>
              <a:rPr lang="en-US" dirty="0" smtClean="0"/>
              <a:t>Instead of a “fair” die, consider a die that has the same frequencies as all </a:t>
            </a:r>
          </a:p>
          <a:p>
            <a:r>
              <a:rPr lang="en-US" dirty="0" smtClean="0"/>
              <a:t>amino acids in a protein.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Grab some random (ion channel pore)  protein alignment off the web…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3189</Words>
  <Application>Microsoft Office PowerPoint</Application>
  <PresentationFormat>On-screen Show (4:3)</PresentationFormat>
  <Paragraphs>954</Paragraphs>
  <Slides>73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Courier New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Anthony Fodor</cp:lastModifiedBy>
  <cp:revision>144</cp:revision>
  <dcterms:created xsi:type="dcterms:W3CDTF">2006-08-16T00:00:00Z</dcterms:created>
  <dcterms:modified xsi:type="dcterms:W3CDTF">2015-11-17T21:13:15Z</dcterms:modified>
</cp:coreProperties>
</file>